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2" r:id="rId6"/>
    <p:sldId id="269" r:id="rId7"/>
    <p:sldId id="281" r:id="rId8"/>
    <p:sldId id="263" r:id="rId9"/>
    <p:sldId id="277" r:id="rId10"/>
    <p:sldId id="278" r:id="rId11"/>
    <p:sldId id="275" r:id="rId12"/>
    <p:sldId id="268" r:id="rId13"/>
    <p:sldId id="279" r:id="rId14"/>
    <p:sldId id="270" r:id="rId15"/>
    <p:sldId id="272" r:id="rId16"/>
    <p:sldId id="271" r:id="rId17"/>
    <p:sldId id="266" r:id="rId18"/>
    <p:sldId id="264" r:id="rId19"/>
    <p:sldId id="265" r:id="rId20"/>
    <p:sldId id="262" r:id="rId21"/>
    <p:sldId id="261" r:id="rId22"/>
    <p:sldId id="274" r:id="rId23"/>
    <p:sldId id="273" r:id="rId24"/>
    <p:sldId id="280" r:id="rId25"/>
    <p:sldId id="267" r:id="rId26"/>
    <p:sldId id="276" r:id="rId27"/>
    <p:sldId id="293" r:id="rId28"/>
    <p:sldId id="260" r:id="rId29"/>
    <p:sldId id="282" r:id="rId30"/>
    <p:sldId id="288" r:id="rId31"/>
    <p:sldId id="283" r:id="rId32"/>
    <p:sldId id="285" r:id="rId33"/>
    <p:sldId id="284" r:id="rId34"/>
    <p:sldId id="289" r:id="rId35"/>
    <p:sldId id="286" r:id="rId36"/>
    <p:sldId id="290" r:id="rId37"/>
    <p:sldId id="291" r:id="rId38"/>
    <p:sldId id="28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2" d="100"/>
          <a:sy n="72"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331225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E1556-00C5-4984-AFFC-73EB61C560D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335116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109066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910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382977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144967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294695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105901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230180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102516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239160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E1556-00C5-4984-AFFC-73EB61C560D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120921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E1556-00C5-4984-AFFC-73EB61C560D5}"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428970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374907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234156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F6E1556-00C5-4984-AFFC-73EB61C560D5}" type="datetimeFigureOut">
              <a:rPr lang="en-US" smtClean="0"/>
              <a:t>13-May-20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414706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E1556-00C5-4984-AFFC-73EB61C560D5}"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932DC-9259-4D55-9B5B-3700FA7A01B4}" type="slidenum">
              <a:rPr lang="en-US" smtClean="0"/>
              <a:t>‹#›</a:t>
            </a:fld>
            <a:endParaRPr lang="en-US"/>
          </a:p>
        </p:txBody>
      </p:sp>
    </p:spTree>
    <p:extLst>
      <p:ext uri="{BB962C8B-B14F-4D97-AF65-F5344CB8AC3E}">
        <p14:creationId xmlns:p14="http://schemas.microsoft.com/office/powerpoint/2010/main" val="88930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6E1556-00C5-4984-AFFC-73EB61C560D5}" type="datetimeFigureOut">
              <a:rPr lang="en-US" smtClean="0"/>
              <a:t>13-May-20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E932DC-9259-4D55-9B5B-3700FA7A01B4}" type="slidenum">
              <a:rPr lang="en-US" smtClean="0"/>
              <a:t>‹#›</a:t>
            </a:fld>
            <a:endParaRPr lang="en-US"/>
          </a:p>
        </p:txBody>
      </p:sp>
    </p:spTree>
    <p:extLst>
      <p:ext uri="{BB962C8B-B14F-4D97-AF65-F5344CB8AC3E}">
        <p14:creationId xmlns:p14="http://schemas.microsoft.com/office/powerpoint/2010/main" val="3606192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35F6-FC88-409D-9880-1EA917EBBFE6}"/>
              </a:ext>
            </a:extLst>
          </p:cNvPr>
          <p:cNvSpPr>
            <a:spLocks noGrp="1"/>
          </p:cNvSpPr>
          <p:nvPr>
            <p:ph type="ctrTitle"/>
          </p:nvPr>
        </p:nvSpPr>
        <p:spPr>
          <a:xfrm>
            <a:off x="2292624" y="1973468"/>
            <a:ext cx="7527235" cy="1140791"/>
          </a:xfrm>
        </p:spPr>
        <p:txBody>
          <a:bodyPr>
            <a:normAutofit/>
          </a:bodyPr>
          <a:lstStyle/>
          <a:p>
            <a:pPr algn="ctr"/>
            <a:r>
              <a:rPr lang="en-US" sz="4800" dirty="0">
                <a:latin typeface="Algerian" panose="04020705040A02060702" pitchFamily="82" charset="0"/>
              </a:rPr>
              <a:t>LEONARDO DA VINCI</a:t>
            </a:r>
          </a:p>
        </p:txBody>
      </p:sp>
      <p:sp>
        <p:nvSpPr>
          <p:cNvPr id="3" name="Subtitle 2">
            <a:extLst>
              <a:ext uri="{FF2B5EF4-FFF2-40B4-BE49-F238E27FC236}">
                <a16:creationId xmlns:a16="http://schemas.microsoft.com/office/drawing/2014/main" id="{100F6BA2-9265-416A-95B4-F371545B6076}"/>
              </a:ext>
            </a:extLst>
          </p:cNvPr>
          <p:cNvSpPr>
            <a:spLocks noGrp="1"/>
          </p:cNvSpPr>
          <p:nvPr>
            <p:ph type="subTitle" idx="1"/>
          </p:nvPr>
        </p:nvSpPr>
        <p:spPr>
          <a:xfrm>
            <a:off x="2544415" y="3681550"/>
            <a:ext cx="6930889" cy="2507215"/>
          </a:xfrm>
        </p:spPr>
        <p:txBody>
          <a:bodyPr>
            <a:normAutofit/>
          </a:bodyPr>
          <a:lstStyle/>
          <a:p>
            <a:pPr algn="ctr"/>
            <a:r>
              <a:rPr lang="en-US" sz="2200" dirty="0">
                <a:solidFill>
                  <a:schemeClr val="tx1"/>
                </a:solidFill>
                <a:latin typeface="Times New Roman" panose="02020603050405020304" pitchFamily="18" charset="0"/>
                <a:cs typeface="Times New Roman" panose="02020603050405020304" pitchFamily="18" charset="0"/>
              </a:rPr>
              <a:t>History of Western Art</a:t>
            </a:r>
          </a:p>
          <a:p>
            <a:pPr algn="ctr"/>
            <a:r>
              <a:rPr lang="en-US" sz="2200" dirty="0">
                <a:solidFill>
                  <a:schemeClr val="tx1"/>
                </a:solidFill>
                <a:latin typeface="Times New Roman" panose="02020603050405020304" pitchFamily="18" charset="0"/>
                <a:cs typeface="Times New Roman" panose="02020603050405020304" pitchFamily="18" charset="0"/>
              </a:rPr>
              <a:t>BFA-II (Visual Arts)</a:t>
            </a:r>
          </a:p>
          <a:p>
            <a:pPr algn="ctr"/>
            <a:r>
              <a:rPr lang="en-US" sz="2200" dirty="0">
                <a:solidFill>
                  <a:schemeClr val="tx1"/>
                </a:solidFill>
                <a:latin typeface="Times New Roman" panose="02020603050405020304" pitchFamily="18" charset="0"/>
                <a:cs typeface="Times New Roman" panose="02020603050405020304" pitchFamily="18" charset="0"/>
              </a:rPr>
              <a:t>Course Incharge: Ms. Farah Khan</a:t>
            </a:r>
          </a:p>
          <a:p>
            <a:pPr algn="ctr"/>
            <a:r>
              <a:rPr lang="en-US" sz="2200" dirty="0">
                <a:solidFill>
                  <a:schemeClr val="tx1"/>
                </a:solidFill>
                <a:latin typeface="Times New Roman" panose="02020603050405020304" pitchFamily="18" charset="0"/>
                <a:cs typeface="Times New Roman" panose="02020603050405020304" pitchFamily="18" charset="0"/>
              </a:rPr>
              <a:t>Institute of Design &amp; Visual Arts (LCWU)</a:t>
            </a:r>
          </a:p>
        </p:txBody>
      </p:sp>
    </p:spTree>
    <p:extLst>
      <p:ext uri="{BB962C8B-B14F-4D97-AF65-F5344CB8AC3E}">
        <p14:creationId xmlns:p14="http://schemas.microsoft.com/office/powerpoint/2010/main" val="355584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232453" y="15398"/>
            <a:ext cx="9388225" cy="474933"/>
          </a:xfrm>
        </p:spPr>
        <p:txBody>
          <a:bodyPr/>
          <a:lstStyle/>
          <a:p>
            <a:pPr algn="ctr"/>
            <a:r>
              <a:rPr lang="en-US" sz="3200" dirty="0">
                <a:latin typeface="Times New Roman" panose="02020603050405020304" pitchFamily="18" charset="0"/>
                <a:cs typeface="Times New Roman" panose="02020603050405020304" pitchFamily="18" charset="0"/>
              </a:rPr>
              <a:t>Preliminary sketch for Adoration of the Magi (1481-82)</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D17509A-4ADE-4225-AD60-D56681B5E4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788" y="755374"/>
            <a:ext cx="10057029" cy="5779039"/>
          </a:xfrm>
        </p:spPr>
      </p:pic>
    </p:spTree>
    <p:extLst>
      <p:ext uri="{BB962C8B-B14F-4D97-AF65-F5344CB8AC3E}">
        <p14:creationId xmlns:p14="http://schemas.microsoft.com/office/powerpoint/2010/main" val="276843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5"/>
            <a:ext cx="9404723" cy="546100"/>
          </a:xfrm>
        </p:spPr>
        <p:txBody>
          <a:bodyPr/>
          <a:lstStyle/>
          <a:p>
            <a:pPr algn="ctr"/>
            <a:r>
              <a:rPr lang="en-US" sz="3200" dirty="0">
                <a:latin typeface="Times New Roman" panose="02020603050405020304" pitchFamily="18" charset="0"/>
                <a:cs typeface="Times New Roman" panose="02020603050405020304" pitchFamily="18" charset="0"/>
              </a:rPr>
              <a:t>St-Jerome in the Desert (1482)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BACE7DD-F025-45A5-A7DB-3A044F2F74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2646" y="601254"/>
            <a:ext cx="4757528" cy="6216821"/>
          </a:xfrm>
        </p:spPr>
      </p:pic>
    </p:spTree>
    <p:extLst>
      <p:ext uri="{BB962C8B-B14F-4D97-AF65-F5344CB8AC3E}">
        <p14:creationId xmlns:p14="http://schemas.microsoft.com/office/powerpoint/2010/main" val="389054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Virgin of the Rock (1483-86)  </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DA9D6BED-4CA3-469E-A169-BC36FF9DAA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701" y="699827"/>
            <a:ext cx="3816674" cy="6052155"/>
          </a:xfrm>
        </p:spPr>
      </p:pic>
    </p:spTree>
    <p:extLst>
      <p:ext uri="{BB962C8B-B14F-4D97-AF65-F5344CB8AC3E}">
        <p14:creationId xmlns:p14="http://schemas.microsoft.com/office/powerpoint/2010/main" val="416751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Copy of the Virgin of the Rock (1483-86)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75AFF036-CE9F-4BEF-896F-244E90E14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3404" y="525441"/>
            <a:ext cx="3988473" cy="6264105"/>
          </a:xfrm>
        </p:spPr>
      </p:pic>
    </p:spTree>
    <p:extLst>
      <p:ext uri="{BB962C8B-B14F-4D97-AF65-F5344CB8AC3E}">
        <p14:creationId xmlns:p14="http://schemas.microsoft.com/office/powerpoint/2010/main" val="350802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Virgin of the Rock (1483-86)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27C5688-8423-4BAD-A1D7-228AD4D34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304" y="678515"/>
            <a:ext cx="9404723" cy="5609642"/>
          </a:xfrm>
        </p:spPr>
      </p:pic>
    </p:spTree>
    <p:extLst>
      <p:ext uri="{BB962C8B-B14F-4D97-AF65-F5344CB8AC3E}">
        <p14:creationId xmlns:p14="http://schemas.microsoft.com/office/powerpoint/2010/main" val="233748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53008" y="55154"/>
            <a:ext cx="11535077" cy="448429"/>
          </a:xfrm>
        </p:spPr>
        <p:txBody>
          <a:bodyPr/>
          <a:lstStyle/>
          <a:p>
            <a:pPr algn="ctr"/>
            <a:r>
              <a:rPr lang="en-US" sz="3200" dirty="0">
                <a:latin typeface="Times New Roman" panose="02020603050405020304" pitchFamily="18" charset="0"/>
                <a:cs typeface="Times New Roman" panose="02020603050405020304" pitchFamily="18" charset="0"/>
              </a:rPr>
              <a:t>Study for the Virgin of the Rock (1483-86)</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C00EAB3B-0330-4507-8E95-CB8E9D099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8158" y="786578"/>
            <a:ext cx="4137946" cy="5793126"/>
          </a:xfrm>
        </p:spPr>
      </p:pic>
    </p:spTree>
    <p:extLst>
      <p:ext uri="{BB962C8B-B14F-4D97-AF65-F5344CB8AC3E}">
        <p14:creationId xmlns:p14="http://schemas.microsoft.com/office/powerpoint/2010/main" val="409276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Lady with an Ermine (1483-86)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63B36B8B-72FA-44B5-BBF4-4C6013298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2569" y="596347"/>
            <a:ext cx="4599510" cy="6182139"/>
          </a:xfrm>
        </p:spPr>
      </p:pic>
    </p:spTree>
    <p:extLst>
      <p:ext uri="{BB962C8B-B14F-4D97-AF65-F5344CB8AC3E}">
        <p14:creationId xmlns:p14="http://schemas.microsoft.com/office/powerpoint/2010/main" val="219700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Vitruvian Man (1490) from Milan, Italy </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F92DD8F7-D314-4B61-ADA5-209CB11A7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642" y="644604"/>
            <a:ext cx="4298235" cy="6120629"/>
          </a:xfrm>
        </p:spPr>
      </p:pic>
    </p:spTree>
    <p:extLst>
      <p:ext uri="{BB962C8B-B14F-4D97-AF65-F5344CB8AC3E}">
        <p14:creationId xmlns:p14="http://schemas.microsoft.com/office/powerpoint/2010/main" val="317578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The Last Supper (1495-98) from Milan, Italy </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8EED6A3B-55AC-4464-9F10-FE0C6B0B4A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774" y="714855"/>
            <a:ext cx="11252398" cy="5865312"/>
          </a:xfrm>
        </p:spPr>
      </p:pic>
    </p:spTree>
    <p:extLst>
      <p:ext uri="{BB962C8B-B14F-4D97-AF65-F5344CB8AC3E}">
        <p14:creationId xmlns:p14="http://schemas.microsoft.com/office/powerpoint/2010/main" val="69848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The Last Supper  (copy made in 1498)</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C2F1C320-1E46-4AFB-AB7F-A04B8AD81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84" y="914399"/>
            <a:ext cx="11819815" cy="5208105"/>
          </a:xfrm>
        </p:spPr>
      </p:pic>
    </p:spTree>
    <p:extLst>
      <p:ext uri="{BB962C8B-B14F-4D97-AF65-F5344CB8AC3E}">
        <p14:creationId xmlns:p14="http://schemas.microsoft.com/office/powerpoint/2010/main" val="65822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591-64BB-4427-897A-7FECEB6D843B}"/>
              </a:ext>
            </a:extLst>
          </p:cNvPr>
          <p:cNvSpPr>
            <a:spLocks noGrp="1"/>
          </p:cNvSpPr>
          <p:nvPr>
            <p:ph type="title"/>
          </p:nvPr>
        </p:nvSpPr>
        <p:spPr>
          <a:xfrm>
            <a:off x="1934817" y="320198"/>
            <a:ext cx="8116017" cy="700221"/>
          </a:xfrm>
        </p:spPr>
        <p:txBody>
          <a:bodyPr/>
          <a:lstStyle/>
          <a:p>
            <a:pPr algn="ctr"/>
            <a:r>
              <a:rPr lang="en-US" sz="3200" dirty="0">
                <a:latin typeface="Times New Roman" panose="02020603050405020304" pitchFamily="18" charset="0"/>
                <a:cs typeface="Times New Roman" panose="02020603050405020304" pitchFamily="18" charset="0"/>
              </a:rPr>
              <a:t>Leonardo Da Vinci</a:t>
            </a:r>
          </a:p>
        </p:txBody>
      </p:sp>
      <p:sp>
        <p:nvSpPr>
          <p:cNvPr id="3" name="Content Placeholder 2">
            <a:extLst>
              <a:ext uri="{FF2B5EF4-FFF2-40B4-BE49-F238E27FC236}">
                <a16:creationId xmlns:a16="http://schemas.microsoft.com/office/drawing/2014/main" id="{327860A7-2688-4AA3-82FE-1BC1515CB758}"/>
              </a:ext>
            </a:extLst>
          </p:cNvPr>
          <p:cNvSpPr>
            <a:spLocks noGrp="1"/>
          </p:cNvSpPr>
          <p:nvPr>
            <p:ph idx="1"/>
          </p:nvPr>
        </p:nvSpPr>
        <p:spPr>
          <a:xfrm>
            <a:off x="1103311" y="1590260"/>
            <a:ext cx="10134531" cy="4094923"/>
          </a:xfrm>
        </p:spPr>
        <p:txBody>
          <a:bodyPr>
            <a:normAutofit lnSpcReduction="10000"/>
          </a:bodyPr>
          <a:lstStyle/>
          <a:p>
            <a:pPr marL="0" indent="0" algn="ctr">
              <a:buNone/>
            </a:pP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Many men and women are born with various remarkable qualities and talents, but occasionally a single person is endowed by heaven with beauty, grace and talent in such abundance that he leaves others far behind, all his actions seem inspired and indeed everything he does clearly comes from God rather than from human art</a:t>
            </a:r>
            <a:r>
              <a:rPr lang="en-US" sz="2400" dirty="0">
                <a:latin typeface="Times New Roman" panose="02020603050405020304" pitchFamily="18" charset="0"/>
                <a:cs typeface="Times New Roman" panose="02020603050405020304" pitchFamily="18" charset="0"/>
              </a:rPr>
              <a:t>”</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200" dirty="0">
                <a:latin typeface="Times New Roman" panose="02020603050405020304" pitchFamily="18" charset="0"/>
                <a:cs typeface="Times New Roman" panose="02020603050405020304" pitchFamily="18" charset="0"/>
              </a:rPr>
              <a:t>Giorgio Vasari (Art Historian) </a:t>
            </a:r>
          </a:p>
          <a:p>
            <a:pPr marL="0" indent="0" algn="ctr">
              <a:buNone/>
            </a:pPr>
            <a:endParaRPr lang="en-US" sz="22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“Leonardo has often been described as a prime example of the Renaissance Man, a man of “unquenchable curiosity” and “feverishly inventive imagination”. </a:t>
            </a:r>
          </a:p>
        </p:txBody>
      </p:sp>
    </p:spTree>
    <p:extLst>
      <p:ext uri="{BB962C8B-B14F-4D97-AF65-F5344CB8AC3E}">
        <p14:creationId xmlns:p14="http://schemas.microsoft.com/office/powerpoint/2010/main" val="2414172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Monalisa</a:t>
            </a:r>
            <a:r>
              <a:rPr lang="en-US" sz="2800" dirty="0">
                <a:latin typeface="Times New Roman" panose="02020603050405020304" pitchFamily="18" charset="0"/>
                <a:cs typeface="Times New Roman" panose="02020603050405020304" pitchFamily="18" charset="0"/>
              </a:rPr>
              <a:t> (1503-1519) from Florence Italy</a:t>
            </a:r>
          </a:p>
        </p:txBody>
      </p:sp>
      <p:pic>
        <p:nvPicPr>
          <p:cNvPr id="6" name="Content Placeholder 5">
            <a:extLst>
              <a:ext uri="{FF2B5EF4-FFF2-40B4-BE49-F238E27FC236}">
                <a16:creationId xmlns:a16="http://schemas.microsoft.com/office/drawing/2014/main" id="{C5A65499-0288-430D-B430-53E19DEE4C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895" y="664902"/>
            <a:ext cx="4041913" cy="6023716"/>
          </a:xfrm>
        </p:spPr>
      </p:pic>
    </p:spTree>
    <p:extLst>
      <p:ext uri="{BB962C8B-B14F-4D97-AF65-F5344CB8AC3E}">
        <p14:creationId xmlns:p14="http://schemas.microsoft.com/office/powerpoint/2010/main" val="13017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Virgin and Child with St. Anne (1508)</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46C591EB-3773-4007-8F6E-86EAED50BC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3812" y="652193"/>
            <a:ext cx="4034814" cy="6132919"/>
          </a:xfrm>
        </p:spPr>
      </p:pic>
    </p:spTree>
    <p:extLst>
      <p:ext uri="{BB962C8B-B14F-4D97-AF65-F5344CB8AC3E}">
        <p14:creationId xmlns:p14="http://schemas.microsoft.com/office/powerpoint/2010/main" val="157338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2A9A-08BD-4FAF-B108-90AE06D7BDA0}"/>
              </a:ext>
            </a:extLst>
          </p:cNvPr>
          <p:cNvSpPr>
            <a:spLocks noGrp="1"/>
          </p:cNvSpPr>
          <p:nvPr>
            <p:ph type="title"/>
          </p:nvPr>
        </p:nvSpPr>
        <p:spPr>
          <a:xfrm>
            <a:off x="1878564" y="251791"/>
            <a:ext cx="8259350" cy="700309"/>
          </a:xfrm>
        </p:spPr>
        <p:txBody>
          <a:bodyPr/>
          <a:lstStyle/>
          <a:p>
            <a:pPr algn="ctr"/>
            <a:r>
              <a:rPr lang="en-US" sz="3200" dirty="0">
                <a:latin typeface="Times New Roman" panose="02020603050405020304" pitchFamily="18" charset="0"/>
                <a:cs typeface="Times New Roman" panose="02020603050405020304" pitchFamily="18" charset="0"/>
              </a:rPr>
              <a:t>Preliminary drawings </a:t>
            </a:r>
          </a:p>
        </p:txBody>
      </p:sp>
      <p:pic>
        <p:nvPicPr>
          <p:cNvPr id="6" name="Content Placeholder 5">
            <a:extLst>
              <a:ext uri="{FF2B5EF4-FFF2-40B4-BE49-F238E27FC236}">
                <a16:creationId xmlns:a16="http://schemas.microsoft.com/office/drawing/2014/main" id="{ABB03133-926E-4E62-9D75-5A7DC452EF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9374" y="1853248"/>
            <a:ext cx="2453419" cy="3526790"/>
          </a:xfrm>
        </p:spPr>
      </p:pic>
      <p:pic>
        <p:nvPicPr>
          <p:cNvPr id="8" name="Content Placeholder 7">
            <a:extLst>
              <a:ext uri="{FF2B5EF4-FFF2-40B4-BE49-F238E27FC236}">
                <a16:creationId xmlns:a16="http://schemas.microsoft.com/office/drawing/2014/main" id="{DA53ABAE-E5DD-4721-9C24-BD006C4C4B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47159" y="1853249"/>
            <a:ext cx="2195667" cy="3526790"/>
          </a:xfrm>
        </p:spPr>
      </p:pic>
      <p:pic>
        <p:nvPicPr>
          <p:cNvPr id="10" name="Picture 9">
            <a:extLst>
              <a:ext uri="{FF2B5EF4-FFF2-40B4-BE49-F238E27FC236}">
                <a16:creationId xmlns:a16="http://schemas.microsoft.com/office/drawing/2014/main" id="{2671469B-BCD6-49DC-AE10-F9D26B47E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360" y="2638425"/>
            <a:ext cx="2359445" cy="2447924"/>
          </a:xfrm>
          <a:prstGeom prst="rect">
            <a:avLst/>
          </a:prstGeom>
        </p:spPr>
      </p:pic>
    </p:spTree>
    <p:extLst>
      <p:ext uri="{BB962C8B-B14F-4D97-AF65-F5344CB8AC3E}">
        <p14:creationId xmlns:p14="http://schemas.microsoft.com/office/powerpoint/2010/main" val="174837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EE0-930A-428B-BFC4-7D39A0C67CAE}"/>
              </a:ext>
            </a:extLst>
          </p:cNvPr>
          <p:cNvSpPr>
            <a:spLocks noGrp="1"/>
          </p:cNvSpPr>
          <p:nvPr>
            <p:ph type="title"/>
          </p:nvPr>
        </p:nvSpPr>
        <p:spPr>
          <a:xfrm>
            <a:off x="1245704" y="147918"/>
            <a:ext cx="9356035" cy="488186"/>
          </a:xfrm>
        </p:spPr>
        <p:txBody>
          <a:bodyPr/>
          <a:lstStyle/>
          <a:p>
            <a:r>
              <a:rPr lang="en-US" sz="3200" dirty="0">
                <a:latin typeface="Times New Roman" panose="02020603050405020304" pitchFamily="18" charset="0"/>
                <a:cs typeface="Times New Roman" panose="02020603050405020304" pitchFamily="18" charset="0"/>
              </a:rPr>
              <a:t>The Virgin and Child with St. Anne and St. John (1508)</a:t>
            </a:r>
          </a:p>
        </p:txBody>
      </p:sp>
      <p:pic>
        <p:nvPicPr>
          <p:cNvPr id="5" name="Content Placeholder 4">
            <a:extLst>
              <a:ext uri="{FF2B5EF4-FFF2-40B4-BE49-F238E27FC236}">
                <a16:creationId xmlns:a16="http://schemas.microsoft.com/office/drawing/2014/main" id="{E2B12A33-DA7C-4E65-AD56-CC510DF02D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0201" y="887896"/>
            <a:ext cx="4125958" cy="5822186"/>
          </a:xfrm>
        </p:spPr>
      </p:pic>
    </p:spTree>
    <p:extLst>
      <p:ext uri="{BB962C8B-B14F-4D97-AF65-F5344CB8AC3E}">
        <p14:creationId xmlns:p14="http://schemas.microsoft.com/office/powerpoint/2010/main" val="92552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AB8E-633C-4903-AE69-5FC3FEC180A8}"/>
              </a:ext>
            </a:extLst>
          </p:cNvPr>
          <p:cNvSpPr>
            <a:spLocks noGrp="1"/>
          </p:cNvSpPr>
          <p:nvPr>
            <p:ph type="title"/>
          </p:nvPr>
        </p:nvSpPr>
        <p:spPr>
          <a:xfrm>
            <a:off x="2027580" y="15394"/>
            <a:ext cx="8275043" cy="567699"/>
          </a:xfrm>
        </p:spPr>
        <p:txBody>
          <a:bodyPr/>
          <a:lstStyle/>
          <a:p>
            <a:pPr algn="ctr"/>
            <a:r>
              <a:rPr lang="en-US" sz="3200" dirty="0">
                <a:latin typeface="Times New Roman" panose="02020603050405020304" pitchFamily="18" charset="0"/>
                <a:cs typeface="Times New Roman" panose="02020603050405020304" pitchFamily="18" charset="0"/>
              </a:rPr>
              <a:t>Cats, lions and dragons (1517-18)</a:t>
            </a:r>
          </a:p>
        </p:txBody>
      </p:sp>
      <p:pic>
        <p:nvPicPr>
          <p:cNvPr id="5" name="Content Placeholder 4">
            <a:extLst>
              <a:ext uri="{FF2B5EF4-FFF2-40B4-BE49-F238E27FC236}">
                <a16:creationId xmlns:a16="http://schemas.microsoft.com/office/drawing/2014/main" id="{23E80548-A3A2-4804-9161-79273AC4D2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489" y="636101"/>
            <a:ext cx="4791572" cy="6109255"/>
          </a:xfrm>
        </p:spPr>
      </p:pic>
    </p:spTree>
    <p:extLst>
      <p:ext uri="{BB962C8B-B14F-4D97-AF65-F5344CB8AC3E}">
        <p14:creationId xmlns:p14="http://schemas.microsoft.com/office/powerpoint/2010/main" val="146042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6689A0-3C3A-46CB-9A47-0F3761B35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954" y="614285"/>
            <a:ext cx="3841333" cy="6078061"/>
          </a:xfrm>
        </p:spPr>
      </p:pic>
      <p:sp>
        <p:nvSpPr>
          <p:cNvPr id="6" name="Title 1">
            <a:extLst>
              <a:ext uri="{FF2B5EF4-FFF2-40B4-BE49-F238E27FC236}">
                <a16:creationId xmlns:a16="http://schemas.microsoft.com/office/drawing/2014/main" id="{58E8A1FC-8175-4496-B860-71107F697105}"/>
              </a:ext>
            </a:extLst>
          </p:cNvPr>
          <p:cNvSpPr>
            <a:spLocks noGrp="1"/>
          </p:cNvSpPr>
          <p:nvPr>
            <p:ph type="title"/>
          </p:nvPr>
        </p:nvSpPr>
        <p:spPr>
          <a:xfrm>
            <a:off x="768627" y="15115"/>
            <a:ext cx="10402956" cy="660745"/>
          </a:xfrm>
        </p:spPr>
        <p:txBody>
          <a:bodyPr/>
          <a:lstStyle/>
          <a:p>
            <a:pPr algn="ctr"/>
            <a:r>
              <a:rPr lang="en-US" sz="3200" dirty="0">
                <a:latin typeface="Times New Roman" panose="02020603050405020304" pitchFamily="18" charset="0"/>
                <a:cs typeface="Times New Roman" panose="02020603050405020304" pitchFamily="18" charset="0"/>
              </a:rPr>
              <a:t>Vitruvian Man (c.1490/1515-16) from Milan, Italy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87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15398"/>
            <a:ext cx="9404723" cy="521037"/>
          </a:xfrm>
        </p:spPr>
        <p:txBody>
          <a:bodyPr/>
          <a:lstStyle/>
          <a:p>
            <a:pPr algn="ctr"/>
            <a:r>
              <a:rPr lang="en-US" sz="3200" dirty="0">
                <a:latin typeface="Times New Roman" panose="02020603050405020304" pitchFamily="18" charset="0"/>
                <a:cs typeface="Times New Roman" panose="02020603050405020304" pitchFamily="18" charset="0"/>
              </a:rPr>
              <a:t>St- John the Baptist (1513-16)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F94D724-572A-45CD-A1C1-E26FC7144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0636" y="576191"/>
            <a:ext cx="4632790" cy="6187213"/>
          </a:xfrm>
        </p:spPr>
      </p:pic>
    </p:spTree>
    <p:extLst>
      <p:ext uri="{BB962C8B-B14F-4D97-AF65-F5344CB8AC3E}">
        <p14:creationId xmlns:p14="http://schemas.microsoft.com/office/powerpoint/2010/main" val="2999294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251791" y="15398"/>
            <a:ext cx="11781183" cy="521037"/>
          </a:xfrm>
        </p:spPr>
        <p:txBody>
          <a:bodyPr/>
          <a:lstStyle/>
          <a:p>
            <a:pPr algn="ctr"/>
            <a:r>
              <a:rPr lang="en-US" sz="3200" dirty="0">
                <a:latin typeface="Times New Roman" panose="02020603050405020304" pitchFamily="18" charset="0"/>
                <a:cs typeface="Times New Roman" panose="02020603050405020304" pitchFamily="18" charset="0"/>
              </a:rPr>
              <a:t>Battle of Anghiari by Rubens followed by the sketches of Leonardo</a:t>
            </a:r>
            <a:endParaRPr lang="en-US" sz="28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D46FF12-7DC8-4BBE-A1C7-0892A53E08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6855" y="661444"/>
            <a:ext cx="8258554" cy="5997775"/>
          </a:xfrm>
        </p:spPr>
      </p:pic>
    </p:spTree>
    <p:extLst>
      <p:ext uri="{BB962C8B-B14F-4D97-AF65-F5344CB8AC3E}">
        <p14:creationId xmlns:p14="http://schemas.microsoft.com/office/powerpoint/2010/main" val="255145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A8CDD19E-AB8A-4720-9E50-27FD5B278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33" y="593965"/>
            <a:ext cx="5058305" cy="2832651"/>
          </a:xfrm>
        </p:spPr>
      </p:pic>
      <p:pic>
        <p:nvPicPr>
          <p:cNvPr id="17" name="Picture 16">
            <a:extLst>
              <a:ext uri="{FF2B5EF4-FFF2-40B4-BE49-F238E27FC236}">
                <a16:creationId xmlns:a16="http://schemas.microsoft.com/office/drawing/2014/main" id="{BA46451E-B0E2-43A6-9DA7-916764DD0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194" y="1053549"/>
            <a:ext cx="5327372" cy="5327372"/>
          </a:xfrm>
          <a:prstGeom prst="rect">
            <a:avLst/>
          </a:prstGeom>
        </p:spPr>
      </p:pic>
      <p:pic>
        <p:nvPicPr>
          <p:cNvPr id="19" name="Picture 18">
            <a:extLst>
              <a:ext uri="{FF2B5EF4-FFF2-40B4-BE49-F238E27FC236}">
                <a16:creationId xmlns:a16="http://schemas.microsoft.com/office/drawing/2014/main" id="{292984D3-5A56-4777-AA24-7A35316CC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07" y="3647662"/>
            <a:ext cx="5035827" cy="2832652"/>
          </a:xfrm>
          <a:prstGeom prst="rect">
            <a:avLst/>
          </a:prstGeom>
        </p:spPr>
      </p:pic>
    </p:spTree>
    <p:extLst>
      <p:ext uri="{BB962C8B-B14F-4D97-AF65-F5344CB8AC3E}">
        <p14:creationId xmlns:p14="http://schemas.microsoft.com/office/powerpoint/2010/main" val="2856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20F9ACA-B3FB-445A-B277-C0D258C8C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9" y="755373"/>
            <a:ext cx="11602282" cy="5801141"/>
          </a:xfrm>
          <a:prstGeom prst="rect">
            <a:avLst/>
          </a:prstGeom>
        </p:spPr>
      </p:pic>
    </p:spTree>
    <p:extLst>
      <p:ext uri="{BB962C8B-B14F-4D97-AF65-F5344CB8AC3E}">
        <p14:creationId xmlns:p14="http://schemas.microsoft.com/office/powerpoint/2010/main" val="259482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591-64BB-4427-897A-7FECEB6D843B}"/>
              </a:ext>
            </a:extLst>
          </p:cNvPr>
          <p:cNvSpPr>
            <a:spLocks noGrp="1"/>
          </p:cNvSpPr>
          <p:nvPr>
            <p:ph type="title"/>
          </p:nvPr>
        </p:nvSpPr>
        <p:spPr>
          <a:xfrm>
            <a:off x="1934817" y="94913"/>
            <a:ext cx="8116017" cy="700221"/>
          </a:xfrm>
        </p:spPr>
        <p:txBody>
          <a:bodyPr/>
          <a:lstStyle/>
          <a:p>
            <a:pPr algn="ctr"/>
            <a:r>
              <a:rPr lang="en-US" sz="3200" dirty="0">
                <a:latin typeface="Times New Roman" panose="02020603050405020304" pitchFamily="18" charset="0"/>
                <a:cs typeface="Times New Roman" panose="02020603050405020304" pitchFamily="18" charset="0"/>
              </a:rPr>
              <a:t>Leonardo Da Vinci (1452-1519)</a:t>
            </a:r>
          </a:p>
        </p:txBody>
      </p:sp>
      <p:sp>
        <p:nvSpPr>
          <p:cNvPr id="3" name="Content Placeholder 2">
            <a:extLst>
              <a:ext uri="{FF2B5EF4-FFF2-40B4-BE49-F238E27FC236}">
                <a16:creationId xmlns:a16="http://schemas.microsoft.com/office/drawing/2014/main" id="{327860A7-2688-4AA3-82FE-1BC1515CB758}"/>
              </a:ext>
            </a:extLst>
          </p:cNvPr>
          <p:cNvSpPr>
            <a:spLocks noGrp="1"/>
          </p:cNvSpPr>
          <p:nvPr>
            <p:ph idx="1"/>
          </p:nvPr>
        </p:nvSpPr>
        <p:spPr>
          <a:xfrm>
            <a:off x="79512" y="755378"/>
            <a:ext cx="12112488" cy="6102622"/>
          </a:xfrm>
        </p:spPr>
        <p:txBody>
          <a:bodyPr>
            <a:normAutofit fontScale="92500" lnSpcReduction="10000"/>
          </a:bodyPr>
          <a:lstStyle/>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A multi-talented artist, far ahead from his own time. He was a painter, sculptor, architect, musician, scientist, mathematician, engineer, inventor, anatomist, geologist, cartographer, botanist and writer.</a:t>
            </a:r>
          </a:p>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He was the most creative genius who ever lived, but his creativity was also his undoing: for the enormous range of his interests and the mercurial quality of his mind meant that he brought few projects to completion.</a:t>
            </a:r>
          </a:p>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He was born in the small Tuscan town of Vinci and was a gifted child, exceptionally good at mathematics and music, but showing even more talent for drawing. </a:t>
            </a:r>
          </a:p>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He father’s friend, the Florentine artist Andrea del Verrocchio, agreed to take him on as a pupil. In Verrocchio’s renowned workshop Leonardo received a multifaceted training that included painting and sculpture as well as the technical-mechanical arts.</a:t>
            </a:r>
          </a:p>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When Leonardo was about 18, Verrocchio was commissioned to paint an altarpiece of </a:t>
            </a:r>
            <a:r>
              <a:rPr lang="en-US" sz="2500" i="1" dirty="0">
                <a:latin typeface="Times New Roman" panose="02020603050405020304" pitchFamily="18" charset="0"/>
                <a:cs typeface="Times New Roman" panose="02020603050405020304" pitchFamily="18" charset="0"/>
              </a:rPr>
              <a:t>The Baptism of Christ </a:t>
            </a:r>
            <a:r>
              <a:rPr lang="en-US" sz="2500" dirty="0">
                <a:latin typeface="Times New Roman" panose="02020603050405020304" pitchFamily="18" charset="0"/>
                <a:cs typeface="Times New Roman" panose="02020603050405020304" pitchFamily="18" charset="0"/>
              </a:rPr>
              <a:t>for a church near Florence. According to Vasari, Leonardo painted one of the angels so well that Verrocchio decided to give up painting and stick to Sculpture.</a:t>
            </a:r>
          </a:p>
          <a:p>
            <a:pPr>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In 1481 Leonardo received his first major commission- an altarpiece of </a:t>
            </a:r>
            <a:r>
              <a:rPr lang="en-US" sz="2500" i="1" dirty="0">
                <a:latin typeface="Times New Roman" panose="02020603050405020304" pitchFamily="18" charset="0"/>
                <a:cs typeface="Times New Roman" panose="02020603050405020304" pitchFamily="18" charset="0"/>
              </a:rPr>
              <a:t>The Adoration of the Magi </a:t>
            </a:r>
            <a:r>
              <a:rPr lang="en-US" sz="2500" dirty="0">
                <a:latin typeface="Times New Roman" panose="02020603050405020304" pitchFamily="18" charset="0"/>
                <a:cs typeface="Times New Roman" panose="02020603050405020304" pitchFamily="18" charset="0"/>
              </a:rPr>
              <a:t>for the monastery of San Donato a Scopeto but he left the painting unfinished because in 1481 or 1482 he moved from Florence to Milan at the invitation of the ruler of the city. </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30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5ACBF9F-E9BB-4A10-8F7C-48D239E83BC3}"/>
              </a:ext>
            </a:extLst>
          </p:cNvPr>
          <p:cNvPicPr>
            <a:picLocks noChangeAspect="1"/>
          </p:cNvPicPr>
          <p:nvPr/>
        </p:nvPicPr>
        <p:blipFill rotWithShape="1">
          <a:blip r:embed="rId2">
            <a:extLst>
              <a:ext uri="{28A0092B-C50C-407E-A947-70E740481C1C}">
                <a14:useLocalDpi xmlns:a14="http://schemas.microsoft.com/office/drawing/2010/main" val="0"/>
              </a:ext>
            </a:extLst>
          </a:blip>
          <a:srcRect l="3879" t="3979" r="5789" b="2517"/>
          <a:stretch/>
        </p:blipFill>
        <p:spPr>
          <a:xfrm>
            <a:off x="1457738" y="874643"/>
            <a:ext cx="4320209" cy="5433392"/>
          </a:xfrm>
          <a:prstGeom prst="rect">
            <a:avLst/>
          </a:prstGeom>
        </p:spPr>
      </p:pic>
      <p:pic>
        <p:nvPicPr>
          <p:cNvPr id="9" name="Picture 8">
            <a:extLst>
              <a:ext uri="{FF2B5EF4-FFF2-40B4-BE49-F238E27FC236}">
                <a16:creationId xmlns:a16="http://schemas.microsoft.com/office/drawing/2014/main" id="{5FABCE3F-0F8E-4DB1-AB8E-B3869B1A0F28}"/>
              </a:ext>
            </a:extLst>
          </p:cNvPr>
          <p:cNvPicPr>
            <a:picLocks noChangeAspect="1"/>
          </p:cNvPicPr>
          <p:nvPr/>
        </p:nvPicPr>
        <p:blipFill rotWithShape="1">
          <a:blip r:embed="rId3">
            <a:extLst>
              <a:ext uri="{28A0092B-C50C-407E-A947-70E740481C1C}">
                <a14:useLocalDpi xmlns:a14="http://schemas.microsoft.com/office/drawing/2010/main" val="0"/>
              </a:ext>
            </a:extLst>
          </a:blip>
          <a:srcRect l="8227" t="5035" r="9238" b="4909"/>
          <a:stretch/>
        </p:blipFill>
        <p:spPr>
          <a:xfrm>
            <a:off x="6586329" y="779606"/>
            <a:ext cx="3829879" cy="5565048"/>
          </a:xfrm>
          <a:prstGeom prst="rect">
            <a:avLst/>
          </a:prstGeom>
        </p:spPr>
      </p:pic>
    </p:spTree>
    <p:extLst>
      <p:ext uri="{BB962C8B-B14F-4D97-AF65-F5344CB8AC3E}">
        <p14:creationId xmlns:p14="http://schemas.microsoft.com/office/powerpoint/2010/main" val="242641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E96C5E8-A011-400D-91CE-F80FD8C2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50" y="1390565"/>
            <a:ext cx="7822659" cy="4905459"/>
          </a:xfrm>
          <a:prstGeom prst="rect">
            <a:avLst/>
          </a:prstGeom>
        </p:spPr>
      </p:pic>
      <p:pic>
        <p:nvPicPr>
          <p:cNvPr id="6" name="Picture 5">
            <a:extLst>
              <a:ext uri="{FF2B5EF4-FFF2-40B4-BE49-F238E27FC236}">
                <a16:creationId xmlns:a16="http://schemas.microsoft.com/office/drawing/2014/main" id="{9568FFEA-9700-46E2-ADC3-5946CC67D809}"/>
              </a:ext>
            </a:extLst>
          </p:cNvPr>
          <p:cNvPicPr>
            <a:picLocks noChangeAspect="1"/>
          </p:cNvPicPr>
          <p:nvPr/>
        </p:nvPicPr>
        <p:blipFill rotWithShape="1">
          <a:blip r:embed="rId3">
            <a:extLst>
              <a:ext uri="{28A0092B-C50C-407E-A947-70E740481C1C}">
                <a14:useLocalDpi xmlns:a14="http://schemas.microsoft.com/office/drawing/2010/main" val="0"/>
              </a:ext>
            </a:extLst>
          </a:blip>
          <a:srcRect l="9139" t="5035" r="9039" b="4403"/>
          <a:stretch/>
        </p:blipFill>
        <p:spPr>
          <a:xfrm>
            <a:off x="8176590" y="1060175"/>
            <a:ext cx="3632443" cy="5367129"/>
          </a:xfrm>
          <a:prstGeom prst="rect">
            <a:avLst/>
          </a:prstGeom>
        </p:spPr>
      </p:pic>
    </p:spTree>
    <p:extLst>
      <p:ext uri="{BB962C8B-B14F-4D97-AF65-F5344CB8AC3E}">
        <p14:creationId xmlns:p14="http://schemas.microsoft.com/office/powerpoint/2010/main" val="145077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5E34AA-5319-4728-B7A5-C3A19FF1E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476" y="1127890"/>
            <a:ext cx="3781839" cy="4462570"/>
          </a:xfrm>
          <a:prstGeom prst="rect">
            <a:avLst/>
          </a:prstGeom>
        </p:spPr>
      </p:pic>
      <p:pic>
        <p:nvPicPr>
          <p:cNvPr id="8" name="Picture 7">
            <a:extLst>
              <a:ext uri="{FF2B5EF4-FFF2-40B4-BE49-F238E27FC236}">
                <a16:creationId xmlns:a16="http://schemas.microsoft.com/office/drawing/2014/main" id="{467B0F9A-C1F2-4854-B8D3-93A13EFCC348}"/>
              </a:ext>
            </a:extLst>
          </p:cNvPr>
          <p:cNvPicPr>
            <a:picLocks noChangeAspect="1"/>
          </p:cNvPicPr>
          <p:nvPr/>
        </p:nvPicPr>
        <p:blipFill rotWithShape="1">
          <a:blip r:embed="rId3">
            <a:extLst>
              <a:ext uri="{28A0092B-C50C-407E-A947-70E740481C1C}">
                <a14:useLocalDpi xmlns:a14="http://schemas.microsoft.com/office/drawing/2010/main" val="0"/>
              </a:ext>
            </a:extLst>
          </a:blip>
          <a:srcRect l="2134" t="4683" r="2662" b="9132"/>
          <a:stretch/>
        </p:blipFill>
        <p:spPr>
          <a:xfrm>
            <a:off x="66255" y="1577008"/>
            <a:ext cx="4183595" cy="3896141"/>
          </a:xfrm>
          <a:prstGeom prst="rect">
            <a:avLst/>
          </a:prstGeom>
        </p:spPr>
      </p:pic>
      <p:pic>
        <p:nvPicPr>
          <p:cNvPr id="10" name="Picture 9">
            <a:extLst>
              <a:ext uri="{FF2B5EF4-FFF2-40B4-BE49-F238E27FC236}">
                <a16:creationId xmlns:a16="http://schemas.microsoft.com/office/drawing/2014/main" id="{AB4E12AB-AAF0-4FBB-B349-C199ED158754}"/>
              </a:ext>
            </a:extLst>
          </p:cNvPr>
          <p:cNvPicPr>
            <a:picLocks noChangeAspect="1"/>
          </p:cNvPicPr>
          <p:nvPr/>
        </p:nvPicPr>
        <p:blipFill rotWithShape="1">
          <a:blip r:embed="rId4">
            <a:extLst>
              <a:ext uri="{28A0092B-C50C-407E-A947-70E740481C1C}">
                <a14:useLocalDpi xmlns:a14="http://schemas.microsoft.com/office/drawing/2010/main" val="0"/>
              </a:ext>
            </a:extLst>
          </a:blip>
          <a:srcRect l="7182" t="2695" b="10491"/>
          <a:stretch/>
        </p:blipFill>
        <p:spPr>
          <a:xfrm>
            <a:off x="8375375" y="1348740"/>
            <a:ext cx="3644354" cy="4166025"/>
          </a:xfrm>
          <a:prstGeom prst="rect">
            <a:avLst/>
          </a:prstGeom>
        </p:spPr>
      </p:pic>
    </p:spTree>
    <p:extLst>
      <p:ext uri="{BB962C8B-B14F-4D97-AF65-F5344CB8AC3E}">
        <p14:creationId xmlns:p14="http://schemas.microsoft.com/office/powerpoint/2010/main" val="208533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Anatomical Studies</a:t>
            </a:r>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AE1F502-0E5F-4840-A479-0B5D442F51AA}"/>
              </a:ext>
            </a:extLst>
          </p:cNvPr>
          <p:cNvPicPr>
            <a:picLocks noChangeAspect="1"/>
          </p:cNvPicPr>
          <p:nvPr/>
        </p:nvPicPr>
        <p:blipFill rotWithShape="1">
          <a:blip r:embed="rId2">
            <a:extLst>
              <a:ext uri="{28A0092B-C50C-407E-A947-70E740481C1C}">
                <a14:useLocalDpi xmlns:a14="http://schemas.microsoft.com/office/drawing/2010/main" val="0"/>
              </a:ext>
            </a:extLst>
          </a:blip>
          <a:srcRect l="2344" t="2060" r="2021" b="2499"/>
          <a:stretch/>
        </p:blipFill>
        <p:spPr>
          <a:xfrm>
            <a:off x="304799" y="755375"/>
            <a:ext cx="5406887" cy="5645425"/>
          </a:xfrm>
          <a:prstGeom prst="rect">
            <a:avLst/>
          </a:prstGeom>
        </p:spPr>
      </p:pic>
      <p:pic>
        <p:nvPicPr>
          <p:cNvPr id="12" name="Picture 11">
            <a:extLst>
              <a:ext uri="{FF2B5EF4-FFF2-40B4-BE49-F238E27FC236}">
                <a16:creationId xmlns:a16="http://schemas.microsoft.com/office/drawing/2014/main" id="{06214FD4-AB13-43A9-AAC5-B3932CFAE636}"/>
              </a:ext>
            </a:extLst>
          </p:cNvPr>
          <p:cNvPicPr>
            <a:picLocks noChangeAspect="1"/>
          </p:cNvPicPr>
          <p:nvPr/>
        </p:nvPicPr>
        <p:blipFill rotWithShape="1">
          <a:blip r:embed="rId3">
            <a:extLst>
              <a:ext uri="{28A0092B-C50C-407E-A947-70E740481C1C}">
                <a14:useLocalDpi xmlns:a14="http://schemas.microsoft.com/office/drawing/2010/main" val="0"/>
              </a:ext>
            </a:extLst>
          </a:blip>
          <a:srcRect l="7649" t="2558" r="2160" b="2558"/>
          <a:stretch/>
        </p:blipFill>
        <p:spPr>
          <a:xfrm>
            <a:off x="6003236" y="742124"/>
            <a:ext cx="5777948" cy="5645424"/>
          </a:xfrm>
          <a:prstGeom prst="rect">
            <a:avLst/>
          </a:prstGeom>
        </p:spPr>
      </p:pic>
    </p:spTree>
    <p:extLst>
      <p:ext uri="{BB962C8B-B14F-4D97-AF65-F5344CB8AC3E}">
        <p14:creationId xmlns:p14="http://schemas.microsoft.com/office/powerpoint/2010/main" val="3360315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Botanical Studies</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1678AB8-57A1-4461-A22C-7CFA05A50378}"/>
              </a:ext>
            </a:extLst>
          </p:cNvPr>
          <p:cNvPicPr>
            <a:picLocks noChangeAspect="1"/>
          </p:cNvPicPr>
          <p:nvPr/>
        </p:nvPicPr>
        <p:blipFill rotWithShape="1">
          <a:blip r:embed="rId2">
            <a:extLst>
              <a:ext uri="{28A0092B-C50C-407E-A947-70E740481C1C}">
                <a14:useLocalDpi xmlns:a14="http://schemas.microsoft.com/office/drawing/2010/main" val="0"/>
              </a:ext>
            </a:extLst>
          </a:blip>
          <a:srcRect l="7382" t="4612" r="6523" b="4430"/>
          <a:stretch/>
        </p:blipFill>
        <p:spPr>
          <a:xfrm>
            <a:off x="1245705" y="834886"/>
            <a:ext cx="4664766" cy="5830960"/>
          </a:xfrm>
          <a:prstGeom prst="rect">
            <a:avLst/>
          </a:prstGeom>
        </p:spPr>
      </p:pic>
      <p:pic>
        <p:nvPicPr>
          <p:cNvPr id="6" name="Picture 5">
            <a:extLst>
              <a:ext uri="{FF2B5EF4-FFF2-40B4-BE49-F238E27FC236}">
                <a16:creationId xmlns:a16="http://schemas.microsoft.com/office/drawing/2014/main" id="{249E876D-1D04-4CD9-A1DE-123604A3C725}"/>
              </a:ext>
            </a:extLst>
          </p:cNvPr>
          <p:cNvPicPr>
            <a:picLocks noChangeAspect="1"/>
          </p:cNvPicPr>
          <p:nvPr/>
        </p:nvPicPr>
        <p:blipFill rotWithShape="1">
          <a:blip r:embed="rId3">
            <a:extLst>
              <a:ext uri="{28A0092B-C50C-407E-A947-70E740481C1C}">
                <a14:useLocalDpi xmlns:a14="http://schemas.microsoft.com/office/drawing/2010/main" val="0"/>
              </a:ext>
            </a:extLst>
          </a:blip>
          <a:srcRect l="7891" t="5289" r="6880" b="5921"/>
          <a:stretch/>
        </p:blipFill>
        <p:spPr>
          <a:xfrm>
            <a:off x="6917631" y="834887"/>
            <a:ext cx="4187687" cy="5809796"/>
          </a:xfrm>
          <a:prstGeom prst="rect">
            <a:avLst/>
          </a:prstGeom>
        </p:spPr>
      </p:pic>
    </p:spTree>
    <p:extLst>
      <p:ext uri="{BB962C8B-B14F-4D97-AF65-F5344CB8AC3E}">
        <p14:creationId xmlns:p14="http://schemas.microsoft.com/office/powerpoint/2010/main" val="739906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scientific studies</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0E23A7D-C959-4C1A-A07F-9283EAA2C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40" y="1179444"/>
            <a:ext cx="4895022" cy="4895022"/>
          </a:xfrm>
          <a:prstGeom prst="rect">
            <a:avLst/>
          </a:prstGeom>
        </p:spPr>
      </p:pic>
      <p:pic>
        <p:nvPicPr>
          <p:cNvPr id="6" name="Picture 5">
            <a:extLst>
              <a:ext uri="{FF2B5EF4-FFF2-40B4-BE49-F238E27FC236}">
                <a16:creationId xmlns:a16="http://schemas.microsoft.com/office/drawing/2014/main" id="{8929DEAF-9C08-4683-AA28-9DAD0A973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47" y="1656937"/>
            <a:ext cx="5581650" cy="4286250"/>
          </a:xfrm>
          <a:prstGeom prst="rect">
            <a:avLst/>
          </a:prstGeom>
        </p:spPr>
      </p:pic>
    </p:spTree>
    <p:extLst>
      <p:ext uri="{BB962C8B-B14F-4D97-AF65-F5344CB8AC3E}">
        <p14:creationId xmlns:p14="http://schemas.microsoft.com/office/powerpoint/2010/main" val="8456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scientific studies</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5D1BB3-072D-4524-B3A4-8DEBFF139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8" y="755374"/>
            <a:ext cx="4625206" cy="5572538"/>
          </a:xfrm>
          <a:prstGeom prst="rect">
            <a:avLst/>
          </a:prstGeom>
        </p:spPr>
      </p:pic>
      <p:pic>
        <p:nvPicPr>
          <p:cNvPr id="8" name="Picture 7">
            <a:extLst>
              <a:ext uri="{FF2B5EF4-FFF2-40B4-BE49-F238E27FC236}">
                <a16:creationId xmlns:a16="http://schemas.microsoft.com/office/drawing/2014/main" id="{3D345B22-B26E-43E6-8300-63C9F7DC1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997" y="1497496"/>
            <a:ext cx="6728459" cy="4205287"/>
          </a:xfrm>
          <a:prstGeom prst="rect">
            <a:avLst/>
          </a:prstGeom>
        </p:spPr>
      </p:pic>
    </p:spTree>
    <p:extLst>
      <p:ext uri="{BB962C8B-B14F-4D97-AF65-F5344CB8AC3E}">
        <p14:creationId xmlns:p14="http://schemas.microsoft.com/office/powerpoint/2010/main" val="246596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2147"/>
            <a:ext cx="9404723" cy="505856"/>
          </a:xfrm>
        </p:spPr>
        <p:txBody>
          <a:bodyPr/>
          <a:lstStyle/>
          <a:p>
            <a:pPr algn="ctr"/>
            <a:r>
              <a:rPr lang="en-US" sz="3200" dirty="0">
                <a:latin typeface="Times New Roman" panose="02020603050405020304" pitchFamily="18" charset="0"/>
                <a:cs typeface="Times New Roman" panose="02020603050405020304" pitchFamily="18" charset="0"/>
              </a:rPr>
              <a:t>Leonardo’s scientific studies</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06C79F-0E08-4EBF-A21C-2BA5C992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635" y="569846"/>
            <a:ext cx="4006301" cy="2981739"/>
          </a:xfrm>
          <a:prstGeom prst="rect">
            <a:avLst/>
          </a:prstGeom>
        </p:spPr>
      </p:pic>
      <p:pic>
        <p:nvPicPr>
          <p:cNvPr id="7" name="Picture 6">
            <a:extLst>
              <a:ext uri="{FF2B5EF4-FFF2-40B4-BE49-F238E27FC236}">
                <a16:creationId xmlns:a16="http://schemas.microsoft.com/office/drawing/2014/main" id="{2E170D01-E9C6-4366-AB78-422E47D7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029" y="543341"/>
            <a:ext cx="4038699" cy="2981739"/>
          </a:xfrm>
          <a:prstGeom prst="rect">
            <a:avLst/>
          </a:prstGeom>
        </p:spPr>
      </p:pic>
      <p:pic>
        <p:nvPicPr>
          <p:cNvPr id="10" name="Picture 9">
            <a:extLst>
              <a:ext uri="{FF2B5EF4-FFF2-40B4-BE49-F238E27FC236}">
                <a16:creationId xmlns:a16="http://schemas.microsoft.com/office/drawing/2014/main" id="{CAC36EEF-1588-400D-B386-82AD98E66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067" y="3818887"/>
            <a:ext cx="2743203" cy="2887582"/>
          </a:xfrm>
          <a:prstGeom prst="rect">
            <a:avLst/>
          </a:prstGeom>
        </p:spPr>
      </p:pic>
      <p:pic>
        <p:nvPicPr>
          <p:cNvPr id="12" name="Picture 11">
            <a:extLst>
              <a:ext uri="{FF2B5EF4-FFF2-40B4-BE49-F238E27FC236}">
                <a16:creationId xmlns:a16="http://schemas.microsoft.com/office/drawing/2014/main" id="{E398B354-8D53-4C40-A143-45B6CB3EA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6558" y="3967786"/>
            <a:ext cx="4762500" cy="2686050"/>
          </a:xfrm>
          <a:prstGeom prst="rect">
            <a:avLst/>
          </a:prstGeom>
        </p:spPr>
      </p:pic>
    </p:spTree>
    <p:extLst>
      <p:ext uri="{BB962C8B-B14F-4D97-AF65-F5344CB8AC3E}">
        <p14:creationId xmlns:p14="http://schemas.microsoft.com/office/powerpoint/2010/main" val="348073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Leonardo’s scientific studies</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EBEB526-1078-4ECD-B26F-440A8740C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510" y="656037"/>
            <a:ext cx="8971722" cy="6067126"/>
          </a:xfrm>
          <a:prstGeom prst="rect">
            <a:avLst/>
          </a:prstGeom>
        </p:spPr>
      </p:pic>
    </p:spTree>
    <p:extLst>
      <p:ext uri="{BB962C8B-B14F-4D97-AF65-F5344CB8AC3E}">
        <p14:creationId xmlns:p14="http://schemas.microsoft.com/office/powerpoint/2010/main" val="205998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591-64BB-4427-897A-7FECEB6D843B}"/>
              </a:ext>
            </a:extLst>
          </p:cNvPr>
          <p:cNvSpPr>
            <a:spLocks noGrp="1"/>
          </p:cNvSpPr>
          <p:nvPr>
            <p:ph type="title"/>
          </p:nvPr>
        </p:nvSpPr>
        <p:spPr>
          <a:xfrm>
            <a:off x="1934817" y="94913"/>
            <a:ext cx="8116017" cy="700221"/>
          </a:xfrm>
        </p:spPr>
        <p:txBody>
          <a:bodyPr/>
          <a:lstStyle/>
          <a:p>
            <a:pPr algn="ctr"/>
            <a:r>
              <a:rPr lang="en-US" sz="3200" dirty="0">
                <a:latin typeface="Times New Roman" panose="02020603050405020304" pitchFamily="18" charset="0"/>
                <a:cs typeface="Times New Roman" panose="02020603050405020304" pitchFamily="18" charset="0"/>
              </a:rPr>
              <a:t>Leonardo Da Vinci (1452-1519)</a:t>
            </a:r>
          </a:p>
        </p:txBody>
      </p:sp>
      <p:sp>
        <p:nvSpPr>
          <p:cNvPr id="3" name="Content Placeholder 2">
            <a:extLst>
              <a:ext uri="{FF2B5EF4-FFF2-40B4-BE49-F238E27FC236}">
                <a16:creationId xmlns:a16="http://schemas.microsoft.com/office/drawing/2014/main" id="{327860A7-2688-4AA3-82FE-1BC1515CB758}"/>
              </a:ext>
            </a:extLst>
          </p:cNvPr>
          <p:cNvSpPr>
            <a:spLocks noGrp="1"/>
          </p:cNvSpPr>
          <p:nvPr>
            <p:ph idx="1"/>
          </p:nvPr>
        </p:nvSpPr>
        <p:spPr>
          <a:xfrm>
            <a:off x="79512" y="755378"/>
            <a:ext cx="12072730" cy="6062866"/>
          </a:xfrm>
        </p:spPr>
        <p:txBody>
          <a:bodyPr>
            <a:normAutofit fontScale="92500" lnSpcReduction="20000"/>
          </a:bodyPr>
          <a:lstStyle/>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Being in Milan, initially he was given the task of designing entertainments for the court and then he was given the two major commissions of his artistic career. The first was for a huge </a:t>
            </a:r>
            <a:r>
              <a:rPr lang="en-US" sz="2600" i="1" dirty="0">
                <a:latin typeface="Times New Roman" panose="02020603050405020304" pitchFamily="18" charset="0"/>
                <a:cs typeface="Times New Roman" panose="02020603050405020304" pitchFamily="18" charset="0"/>
              </a:rPr>
              <a:t>Equestrian statue </a:t>
            </a:r>
            <a:r>
              <a:rPr lang="en-US" sz="2600" dirty="0">
                <a:latin typeface="Times New Roman" panose="02020603050405020304" pitchFamily="18" charset="0"/>
                <a:cs typeface="Times New Roman" panose="02020603050405020304" pitchFamily="18" charset="0"/>
              </a:rPr>
              <a:t>and the second for a wall painting of </a:t>
            </a:r>
            <a:r>
              <a:rPr lang="en-US" sz="2600" i="1" dirty="0">
                <a:latin typeface="Times New Roman" panose="02020603050405020304" pitchFamily="18" charset="0"/>
                <a:cs typeface="Times New Roman" panose="02020603050405020304" pitchFamily="18" charset="0"/>
              </a:rPr>
              <a:t>The Last Supper </a:t>
            </a:r>
            <a:r>
              <a:rPr lang="en-US" sz="2600" dirty="0">
                <a:latin typeface="Times New Roman" panose="02020603050405020304" pitchFamily="18" charset="0"/>
                <a:cs typeface="Times New Roman" panose="02020603050405020304" pitchFamily="18" charset="0"/>
              </a:rPr>
              <a:t>in the refectory of the monastery of Santa Maria delle Grazie. He did experimentation with technique while using pigments with oil in the execution of </a:t>
            </a:r>
            <a:r>
              <a:rPr lang="en-US" sz="2600" i="1" dirty="0">
                <a:latin typeface="Times New Roman" panose="02020603050405020304" pitchFamily="18" charset="0"/>
                <a:cs typeface="Times New Roman" panose="02020603050405020304" pitchFamily="18" charset="0"/>
              </a:rPr>
              <a:t>The Last Supper </a:t>
            </a:r>
            <a:r>
              <a:rPr lang="en-US" sz="2600" dirty="0">
                <a:latin typeface="Times New Roman" panose="02020603050405020304" pitchFamily="18" charset="0"/>
                <a:cs typeface="Times New Roman" panose="02020603050405020304" pitchFamily="18" charset="0"/>
              </a:rPr>
              <a:t>but the paint peeled off the wall during his lifetime, leaving it the noblest and saddest ruin in the history of art. </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In 1499 Leonardo left Milan and embarked on the most unsettled period of his life. Florence was to be the main centre of his activity for the next six years. However, he spent much of 1502 on the move as military engineer to Cesare Borgia.</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Some of Leonardo’s military designs have much older precedents, such as his chariot armed with scythes on the wheels, which was a device mentioned in accounts of  ancient warfare. Other ideas, however, are remarkable for their audacious inventiveness, and illustrate his ability to look into the future. For example, Leonardo conceived a shrapnel bomb, which was an idea not put into practice until the 18</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century.</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As far as is known, none of Leonardo’s amazing war machines ever got off the drawing board. One of the main reasons for this was that his designs, for all their ingenuity, were often highly impractical. It was his attempts to design a flying machine that Leonardo suffered most cruelly from the want of an efficient power source. He studied birds and bats and he had the understanding of aerodynamics that was far ahead of his time. </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6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591-64BB-4427-897A-7FECEB6D843B}"/>
              </a:ext>
            </a:extLst>
          </p:cNvPr>
          <p:cNvSpPr>
            <a:spLocks noGrp="1"/>
          </p:cNvSpPr>
          <p:nvPr>
            <p:ph type="title"/>
          </p:nvPr>
        </p:nvSpPr>
        <p:spPr>
          <a:xfrm>
            <a:off x="1934817" y="94913"/>
            <a:ext cx="8116017" cy="700221"/>
          </a:xfrm>
        </p:spPr>
        <p:txBody>
          <a:bodyPr/>
          <a:lstStyle/>
          <a:p>
            <a:pPr algn="ctr"/>
            <a:r>
              <a:rPr lang="en-US" sz="3200" dirty="0">
                <a:latin typeface="Times New Roman" panose="02020603050405020304" pitchFamily="18" charset="0"/>
                <a:cs typeface="Times New Roman" panose="02020603050405020304" pitchFamily="18" charset="0"/>
              </a:rPr>
              <a:t>Leonardo Da Vinci (1452-1519)</a:t>
            </a:r>
          </a:p>
        </p:txBody>
      </p:sp>
      <p:sp>
        <p:nvSpPr>
          <p:cNvPr id="3" name="Content Placeholder 2">
            <a:extLst>
              <a:ext uri="{FF2B5EF4-FFF2-40B4-BE49-F238E27FC236}">
                <a16:creationId xmlns:a16="http://schemas.microsoft.com/office/drawing/2014/main" id="{327860A7-2688-4AA3-82FE-1BC1515CB758}"/>
              </a:ext>
            </a:extLst>
          </p:cNvPr>
          <p:cNvSpPr>
            <a:spLocks noGrp="1"/>
          </p:cNvSpPr>
          <p:nvPr>
            <p:ph idx="1"/>
          </p:nvPr>
        </p:nvSpPr>
        <p:spPr>
          <a:xfrm>
            <a:off x="79512" y="755378"/>
            <a:ext cx="12072730" cy="6062866"/>
          </a:xfrm>
        </p:spPr>
        <p:txBody>
          <a:bodyPr>
            <a:normAutofit lnSpcReduction="10000"/>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According to art historian Helen Gardner, the scope and depth of his interests were without precedent and “</a:t>
            </a:r>
            <a:r>
              <a:rPr lang="en-US" sz="2400" i="1" dirty="0">
                <a:latin typeface="Times New Roman" panose="02020603050405020304" pitchFamily="18" charset="0"/>
                <a:cs typeface="Times New Roman" panose="02020603050405020304" pitchFamily="18" charset="0"/>
              </a:rPr>
              <a:t>his mind and personality seem to us superhuman, the man himself mysterious and remote</a:t>
            </a:r>
            <a:r>
              <a:rPr lang="en-US" sz="2400"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His </a:t>
            </a:r>
            <a:r>
              <a:rPr lang="en-US" sz="2400" i="1" dirty="0">
                <a:latin typeface="Times New Roman" panose="02020603050405020304" pitchFamily="18" charset="0"/>
                <a:cs typeface="Times New Roman" panose="02020603050405020304" pitchFamily="18" charset="0"/>
              </a:rPr>
              <a:t>Last Supper</a:t>
            </a:r>
            <a:r>
              <a:rPr lang="en-US" sz="2400" dirty="0">
                <a:latin typeface="Times New Roman" panose="02020603050405020304" pitchFamily="18" charset="0"/>
                <a:cs typeface="Times New Roman" panose="02020603050405020304" pitchFamily="18" charset="0"/>
              </a:rPr>
              <a:t> (1495–98) and </a:t>
            </a:r>
            <a:r>
              <a:rPr lang="en-US" sz="2400" i="1" dirty="0">
                <a:latin typeface="Times New Roman" panose="02020603050405020304" pitchFamily="18" charset="0"/>
                <a:cs typeface="Times New Roman" panose="02020603050405020304" pitchFamily="18" charset="0"/>
              </a:rPr>
              <a:t>Mona Lisa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1503–19) are among the most widely popular and influential paintings of the Renaissance. His notebooks reveal a spirit of scientific inquiry and a mechanical inventiveness that were centuries ahead of their time.</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the Florence years between 1500 and 1506, Leonardo began three great works that confirmed and heightened his fame: </a:t>
            </a:r>
            <a:r>
              <a:rPr lang="en-US" sz="2400" i="1" dirty="0">
                <a:latin typeface="Times New Roman" panose="02020603050405020304" pitchFamily="18" charset="0"/>
                <a:cs typeface="Times New Roman" panose="02020603050405020304" pitchFamily="18" charset="0"/>
              </a:rPr>
              <a:t>The Virgin and Child with Saint Anne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1503–19), </a:t>
            </a:r>
            <a:r>
              <a:rPr lang="en-US" sz="2400" i="1" dirty="0">
                <a:latin typeface="Times New Roman" panose="02020603050405020304" pitchFamily="18" charset="0"/>
                <a:cs typeface="Times New Roman" panose="02020603050405020304" pitchFamily="18" charset="0"/>
              </a:rPr>
              <a:t>Mona Lisa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1503–19), and </a:t>
            </a:r>
            <a:r>
              <a:rPr lang="en-US" sz="2400" i="1" dirty="0">
                <a:latin typeface="Times New Roman" panose="02020603050405020304" pitchFamily="18" charset="0"/>
                <a:cs typeface="Times New Roman" panose="02020603050405020304" pitchFamily="18" charset="0"/>
              </a:rPr>
              <a:t>Battle of Anghiari</a:t>
            </a:r>
            <a:r>
              <a:rPr lang="en-US" sz="2400" dirty="0">
                <a:latin typeface="Times New Roman" panose="02020603050405020304" pitchFamily="18" charset="0"/>
                <a:cs typeface="Times New Roman" panose="02020603050405020304" pitchFamily="18" charset="0"/>
              </a:rPr>
              <a:t> (unfinished; begun 1503). Even before it was completed, </a:t>
            </a:r>
            <a:r>
              <a:rPr lang="en-US" sz="2400" i="1" dirty="0">
                <a:latin typeface="Times New Roman" panose="02020603050405020304" pitchFamily="18" charset="0"/>
                <a:cs typeface="Times New Roman" panose="02020603050405020304" pitchFamily="18" charset="0"/>
              </a:rPr>
              <a:t>The Virgin and Child with Saint Anne</a:t>
            </a:r>
            <a:r>
              <a:rPr lang="en-US" sz="2400" dirty="0">
                <a:latin typeface="Times New Roman" panose="02020603050405020304" pitchFamily="18" charset="0"/>
                <a:cs typeface="Times New Roman" panose="02020603050405020304" pitchFamily="18" charset="0"/>
              </a:rPr>
              <a:t> won the critical acclaim of the Florentines; the monumental three-dimensional quality of the group and the calculated effects of dynamism and tension in the composition made it a model that inspired Classicists and Mannerists in equal measure.</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An artist by disposition and endowment, “he considered his eyes to be his main avenue to knowledge; to Leonardo, sight was man’s highest sense because it alone conveyed the facts of experience immediately, correctly, and with certainty”.</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84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759F-EC5A-4452-A402-0890D17575A3}"/>
              </a:ext>
            </a:extLst>
          </p:cNvPr>
          <p:cNvSpPr>
            <a:spLocks noGrp="1"/>
          </p:cNvSpPr>
          <p:nvPr>
            <p:ph type="title"/>
          </p:nvPr>
        </p:nvSpPr>
        <p:spPr>
          <a:xfrm>
            <a:off x="1189449" y="41902"/>
            <a:ext cx="9929124" cy="514691"/>
          </a:xfrm>
        </p:spPr>
        <p:txBody>
          <a:bodyPr/>
          <a:lstStyle/>
          <a:p>
            <a:pPr algn="ctr"/>
            <a:r>
              <a:rPr lang="en-US" sz="3200" dirty="0">
                <a:latin typeface="Times New Roman" panose="02020603050405020304" pitchFamily="18" charset="0"/>
                <a:cs typeface="Times New Roman" panose="02020603050405020304" pitchFamily="18" charset="0"/>
              </a:rPr>
              <a:t>Quotes by Leonardo Da Vinci</a:t>
            </a:r>
          </a:p>
        </p:txBody>
      </p:sp>
      <p:sp>
        <p:nvSpPr>
          <p:cNvPr id="3" name="Content Placeholder 2">
            <a:extLst>
              <a:ext uri="{FF2B5EF4-FFF2-40B4-BE49-F238E27FC236}">
                <a16:creationId xmlns:a16="http://schemas.microsoft.com/office/drawing/2014/main" id="{166E1405-291D-4E86-98DC-B7614EE24FE6}"/>
              </a:ext>
            </a:extLst>
          </p:cNvPr>
          <p:cNvSpPr>
            <a:spLocks noGrp="1"/>
          </p:cNvSpPr>
          <p:nvPr>
            <p:ph idx="1"/>
          </p:nvPr>
        </p:nvSpPr>
        <p:spPr>
          <a:xfrm>
            <a:off x="357810" y="689113"/>
            <a:ext cx="11370364" cy="5883963"/>
          </a:xfrm>
        </p:spPr>
        <p:txBody>
          <a:bodyPr>
            <a:normAutofit/>
          </a:bodyPr>
          <a:lstStyle/>
          <a:p>
            <a:r>
              <a:rPr lang="en-US" sz="2400" i="1" dirty="0">
                <a:latin typeface="Times New Roman" panose="02020603050405020304" pitchFamily="18" charset="0"/>
                <a:cs typeface="Times New Roman" panose="02020603050405020304" pitchFamily="18" charset="0"/>
              </a:rPr>
              <a:t>Simplicity is the ultimate sophistication.</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Art is never finished, only abandoned.</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When once you have tasted flight, you will forever walk the earth with your eyes turned skyward, for there you have been, and there you will always long to return.</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Learning never exhausts the mind.</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The human foot is a masterpiece of engineering and a work of art.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Painting is poetry that is seen rather than felt, and poetry is painting that is felt rather than seen.</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Water is the driving force of all nature.</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Where the spirit does not work with the hand, there is no art.</a:t>
            </a:r>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The noblest pleasure is the joy of understanding.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26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56522" y="55154"/>
            <a:ext cx="9348468" cy="514689"/>
          </a:xfrm>
        </p:spPr>
        <p:txBody>
          <a:bodyPr/>
          <a:lstStyle/>
          <a:p>
            <a:pPr algn="ctr"/>
            <a:r>
              <a:rPr lang="en-US" sz="3200" dirty="0">
                <a:latin typeface="Times New Roman" panose="02020603050405020304" pitchFamily="18" charset="0"/>
                <a:cs typeface="Times New Roman" panose="02020603050405020304" pitchFamily="18" charset="0"/>
              </a:rPr>
              <a:t>The Baptism of Christ (1470-75)  </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FD421075-5DE0-415F-82EF-3C66541934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29"/>
          <a:stretch/>
        </p:blipFill>
        <p:spPr>
          <a:xfrm>
            <a:off x="1524004" y="622851"/>
            <a:ext cx="5141776" cy="6056244"/>
          </a:xfrm>
        </p:spPr>
      </p:pic>
      <p:pic>
        <p:nvPicPr>
          <p:cNvPr id="8" name="Content Placeholder 6">
            <a:extLst>
              <a:ext uri="{FF2B5EF4-FFF2-40B4-BE49-F238E27FC236}">
                <a16:creationId xmlns:a16="http://schemas.microsoft.com/office/drawing/2014/main" id="{60FDB00C-D4D3-48C2-A7DD-3693FBE52BB4}"/>
              </a:ext>
            </a:extLst>
          </p:cNvPr>
          <p:cNvPicPr>
            <a:picLocks noChangeAspect="1"/>
          </p:cNvPicPr>
          <p:nvPr/>
        </p:nvPicPr>
        <p:blipFill rotWithShape="1">
          <a:blip r:embed="rId2">
            <a:extLst>
              <a:ext uri="{28A0092B-C50C-407E-A947-70E740481C1C}">
                <a14:useLocalDpi xmlns:a14="http://schemas.microsoft.com/office/drawing/2010/main" val="0"/>
              </a:ext>
            </a:extLst>
          </a:blip>
          <a:srcRect l="5799" t="48721" r="63015" b="29863"/>
          <a:stretch/>
        </p:blipFill>
        <p:spPr>
          <a:xfrm>
            <a:off x="6996097" y="1461031"/>
            <a:ext cx="4453783" cy="3680812"/>
          </a:xfrm>
          <a:prstGeom prst="rect">
            <a:avLst/>
          </a:prstGeom>
        </p:spPr>
      </p:pic>
    </p:spTree>
    <p:extLst>
      <p:ext uri="{BB962C8B-B14F-4D97-AF65-F5344CB8AC3E}">
        <p14:creationId xmlns:p14="http://schemas.microsoft.com/office/powerpoint/2010/main" val="90436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00267" y="55154"/>
            <a:ext cx="9404723" cy="700221"/>
          </a:xfrm>
        </p:spPr>
        <p:txBody>
          <a:bodyPr/>
          <a:lstStyle/>
          <a:p>
            <a:pPr algn="ctr"/>
            <a:r>
              <a:rPr lang="en-US" sz="3200" dirty="0">
                <a:latin typeface="Times New Roman" panose="02020603050405020304" pitchFamily="18" charset="0"/>
                <a:cs typeface="Times New Roman" panose="02020603050405020304" pitchFamily="18" charset="0"/>
              </a:rPr>
              <a:t>Monalisa</a:t>
            </a:r>
            <a:r>
              <a:rPr lang="en-US" sz="2800" dirty="0">
                <a:latin typeface="Times New Roman" panose="02020603050405020304" pitchFamily="18" charset="0"/>
                <a:cs typeface="Times New Roman" panose="02020603050405020304" pitchFamily="18" charset="0"/>
              </a:rPr>
              <a:t> (1474-78) from Florence Italy</a:t>
            </a:r>
          </a:p>
        </p:txBody>
      </p:sp>
      <p:pic>
        <p:nvPicPr>
          <p:cNvPr id="6" name="Content Placeholder 5">
            <a:extLst>
              <a:ext uri="{FF2B5EF4-FFF2-40B4-BE49-F238E27FC236}">
                <a16:creationId xmlns:a16="http://schemas.microsoft.com/office/drawing/2014/main" id="{2645047E-55FA-4168-94A5-CCFA88727A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7920" y="788505"/>
            <a:ext cx="5554896" cy="5771322"/>
          </a:xfrm>
        </p:spPr>
      </p:pic>
    </p:spTree>
    <p:extLst>
      <p:ext uri="{BB962C8B-B14F-4D97-AF65-F5344CB8AC3E}">
        <p14:creationId xmlns:p14="http://schemas.microsoft.com/office/powerpoint/2010/main" val="205003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8B7A-16D7-468F-8556-2F97049F5BFC}"/>
              </a:ext>
            </a:extLst>
          </p:cNvPr>
          <p:cNvSpPr>
            <a:spLocks noGrp="1"/>
          </p:cNvSpPr>
          <p:nvPr>
            <p:ph type="title"/>
          </p:nvPr>
        </p:nvSpPr>
        <p:spPr>
          <a:xfrm>
            <a:off x="1616765" y="15398"/>
            <a:ext cx="9388225" cy="474933"/>
          </a:xfrm>
        </p:spPr>
        <p:txBody>
          <a:bodyPr/>
          <a:lstStyle/>
          <a:p>
            <a:pPr algn="ctr"/>
            <a:r>
              <a:rPr lang="en-US" sz="3200" dirty="0">
                <a:latin typeface="Times New Roman" panose="02020603050405020304" pitchFamily="18" charset="0"/>
                <a:cs typeface="Times New Roman" panose="02020603050405020304" pitchFamily="18" charset="0"/>
              </a:rPr>
              <a:t>Adoration of the Magi (1481-82)</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60F1C51-30EC-42F8-B7B7-B2FB9643B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572079"/>
            <a:ext cx="6404046" cy="6179905"/>
          </a:xfrm>
        </p:spPr>
      </p:pic>
    </p:spTree>
    <p:extLst>
      <p:ext uri="{BB962C8B-B14F-4D97-AF65-F5344CB8AC3E}">
        <p14:creationId xmlns:p14="http://schemas.microsoft.com/office/powerpoint/2010/main" val="2712349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409</TotalTime>
  <Words>1271</Words>
  <Application>Microsoft Office PowerPoint</Application>
  <PresentationFormat>Widescreen</PresentationFormat>
  <Paragraphs>70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Algerian</vt:lpstr>
      <vt:lpstr>Arial</vt:lpstr>
      <vt:lpstr>Century Gothic</vt:lpstr>
      <vt:lpstr>Times New Roman</vt:lpstr>
      <vt:lpstr>Wingdings</vt:lpstr>
      <vt:lpstr>Wingdings 3</vt:lpstr>
      <vt:lpstr>Ion</vt:lpstr>
      <vt:lpstr>LEONARDO DA VINCI</vt:lpstr>
      <vt:lpstr>Leonardo Da Vinci</vt:lpstr>
      <vt:lpstr>Leonardo Da Vinci (1452-1519)</vt:lpstr>
      <vt:lpstr>Leonardo Da Vinci (1452-1519)</vt:lpstr>
      <vt:lpstr>Leonardo Da Vinci (1452-1519)</vt:lpstr>
      <vt:lpstr>Quotes by Leonardo Da Vinci</vt:lpstr>
      <vt:lpstr>The Baptism of Christ (1470-75)  </vt:lpstr>
      <vt:lpstr>Monalisa (1474-78) from Florence Italy</vt:lpstr>
      <vt:lpstr>Adoration of the Magi (1481-82)</vt:lpstr>
      <vt:lpstr>Preliminary sketch for Adoration of the Magi (1481-82)</vt:lpstr>
      <vt:lpstr>St-Jerome in the Desert (1482)  </vt:lpstr>
      <vt:lpstr>Virgin of the Rock (1483-86)  </vt:lpstr>
      <vt:lpstr>Copy of the Virgin of the Rock (1483-86)  </vt:lpstr>
      <vt:lpstr>Virgin of the Rock (1483-86)  </vt:lpstr>
      <vt:lpstr>Study for the Virgin of the Rock (1483-86)</vt:lpstr>
      <vt:lpstr>Lady with an Ermine (1483-86)  </vt:lpstr>
      <vt:lpstr>Vitruvian Man (1490) from Milan, Italy </vt:lpstr>
      <vt:lpstr>The Last Supper (1495-98) from Milan, Italy </vt:lpstr>
      <vt:lpstr>The Last Supper  (copy made in 1498)</vt:lpstr>
      <vt:lpstr>Monalisa (1503-1519) from Florence Italy</vt:lpstr>
      <vt:lpstr>Virgin and Child with St. Anne (1508)</vt:lpstr>
      <vt:lpstr>Preliminary drawings </vt:lpstr>
      <vt:lpstr>The Virgin and Child with St. Anne and St. John (1508)</vt:lpstr>
      <vt:lpstr>Cats, lions and dragons (1517-18)</vt:lpstr>
      <vt:lpstr>Vitruvian Man (c.1490/1515-16) from Milan, Italy </vt:lpstr>
      <vt:lpstr>St- John the Baptist (1513-16) </vt:lpstr>
      <vt:lpstr>Battle of Anghiari by Rubens followed by the sketches of Leonardo</vt:lpstr>
      <vt:lpstr>Leonardo’s Anatomical Studies</vt:lpstr>
      <vt:lpstr>Leonardo’s Anatomical Studies</vt:lpstr>
      <vt:lpstr>Leonardo’s Anatomical Studies</vt:lpstr>
      <vt:lpstr>Leonardo’s Anatomical Studies</vt:lpstr>
      <vt:lpstr>Leonardo’s Anatomical Studies</vt:lpstr>
      <vt:lpstr>Leonardo’s Anatomical Studies</vt:lpstr>
      <vt:lpstr>Leonardo’s Botanical Studies</vt:lpstr>
      <vt:lpstr>Leonardo’s scientific studies</vt:lpstr>
      <vt:lpstr>Leonardo’s scientific studies</vt:lpstr>
      <vt:lpstr>Leonardo’s scientific studies</vt:lpstr>
      <vt:lpstr>Leonardo’s scientific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Admin</dc:creator>
  <cp:lastModifiedBy>Admin</cp:lastModifiedBy>
  <cp:revision>46</cp:revision>
  <dcterms:created xsi:type="dcterms:W3CDTF">2019-10-30T10:56:08Z</dcterms:created>
  <dcterms:modified xsi:type="dcterms:W3CDTF">2020-05-13T09:56:56Z</dcterms:modified>
</cp:coreProperties>
</file>